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4/17/2020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716E89-6302-48A3-BFFF-46C05FA1452E}"/>
              </a:ext>
            </a:extLst>
          </p:cNvPr>
          <p:cNvSpPr>
            <a:spLocks noGrp="1"/>
          </p:cNvSpPr>
          <p:nvPr>
            <p:ph type="ctrTitle"/>
          </p:nvPr>
        </p:nvSpPr>
        <p:spPr/>
        <p:txBody>
          <a:bodyPr/>
          <a:lstStyle/>
          <a:p>
            <a:r>
              <a:rPr lang="lv-LV" dirty="0"/>
              <a:t>Peldēšanas vēsture un sporta veida raksturojums</a:t>
            </a:r>
            <a:endParaRPr lang="ru-RU" dirty="0"/>
          </a:p>
        </p:txBody>
      </p:sp>
      <p:sp>
        <p:nvSpPr>
          <p:cNvPr id="3" name="Подзаголовок 2">
            <a:extLst>
              <a:ext uri="{FF2B5EF4-FFF2-40B4-BE49-F238E27FC236}">
                <a16:creationId xmlns:a16="http://schemas.microsoft.com/office/drawing/2014/main" id="{8505419E-DB3F-4DD6-8BA2-4F294ED03605}"/>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356859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09F2F4-CD72-4D13-97FC-1DE4647F0062}"/>
              </a:ext>
            </a:extLst>
          </p:cNvPr>
          <p:cNvSpPr>
            <a:spLocks noGrp="1"/>
          </p:cNvSpPr>
          <p:nvPr>
            <p:ph type="title"/>
          </p:nvPr>
        </p:nvSpPr>
        <p:spPr/>
        <p:txBody>
          <a:bodyPr/>
          <a:lstStyle/>
          <a:p>
            <a:r>
              <a:rPr lang="lv-LV" dirty="0" err="1"/>
              <a:t>PeldĒŠANAS</a:t>
            </a:r>
            <a:r>
              <a:rPr lang="lv-LV" dirty="0"/>
              <a:t>  disciplīnas</a:t>
            </a:r>
            <a:endParaRPr lang="ru-RU" dirty="0"/>
          </a:p>
        </p:txBody>
      </p:sp>
      <p:sp>
        <p:nvSpPr>
          <p:cNvPr id="3" name="Объект 2">
            <a:extLst>
              <a:ext uri="{FF2B5EF4-FFF2-40B4-BE49-F238E27FC236}">
                <a16:creationId xmlns:a16="http://schemas.microsoft.com/office/drawing/2014/main" id="{D35E846A-3504-4A71-A4E8-982940842707}"/>
              </a:ext>
            </a:extLst>
          </p:cNvPr>
          <p:cNvSpPr>
            <a:spLocks noGrp="1"/>
          </p:cNvSpPr>
          <p:nvPr>
            <p:ph sz="quarter" idx="13"/>
          </p:nvPr>
        </p:nvSpPr>
        <p:spPr/>
        <p:txBody>
          <a:bodyPr>
            <a:normAutofit/>
          </a:bodyPr>
          <a:lstStyle/>
          <a:p>
            <a:pPr marL="0" indent="0">
              <a:buNone/>
            </a:pPr>
            <a:r>
              <a:rPr lang="lv-LV" dirty="0"/>
              <a:t>FINA pašlaik atzīst Pasaules rekordus šādās distancēs gan vīriešiem, gan sievietēm:</a:t>
            </a:r>
            <a:endParaRPr lang="ru-RU" dirty="0"/>
          </a:p>
          <a:p>
            <a:r>
              <a:rPr lang="en-GB" dirty="0" err="1"/>
              <a:t>Brīvais</a:t>
            </a:r>
            <a:r>
              <a:rPr lang="en-GB" dirty="0"/>
              <a:t> </a:t>
            </a:r>
            <a:r>
              <a:rPr lang="en-GB" dirty="0" err="1"/>
              <a:t>stils</a:t>
            </a:r>
            <a:r>
              <a:rPr lang="en-GB" dirty="0"/>
              <a:t>: 50 m, 100 m, 200 m, 400 m, 800 m, 1500 m</a:t>
            </a:r>
            <a:r>
              <a:rPr lang="lv-LV" dirty="0"/>
              <a:t>,</a:t>
            </a:r>
            <a:endParaRPr lang="ru-RU" dirty="0"/>
          </a:p>
          <a:p>
            <a:r>
              <a:rPr lang="en-GB" dirty="0" err="1"/>
              <a:t>Uz</a:t>
            </a:r>
            <a:r>
              <a:rPr lang="en-GB" dirty="0"/>
              <a:t> </a:t>
            </a:r>
            <a:r>
              <a:rPr lang="en-GB" dirty="0" err="1"/>
              <a:t>muguras</a:t>
            </a:r>
            <a:r>
              <a:rPr lang="en-GB" dirty="0"/>
              <a:t>: 50 m, 100 m, 200 m</a:t>
            </a:r>
            <a:r>
              <a:rPr lang="lv-LV" dirty="0"/>
              <a:t>,</a:t>
            </a:r>
            <a:endParaRPr lang="ru-RU" dirty="0"/>
          </a:p>
          <a:p>
            <a:r>
              <a:rPr lang="en-GB" dirty="0"/>
              <a:t>Brass: 50 m, 100 m, 200 m</a:t>
            </a:r>
            <a:r>
              <a:rPr lang="lv-LV" dirty="0"/>
              <a:t>,</a:t>
            </a:r>
            <a:endParaRPr lang="ru-RU" dirty="0"/>
          </a:p>
          <a:p>
            <a:r>
              <a:rPr lang="en-GB" dirty="0" err="1"/>
              <a:t>Tauriņstils</a:t>
            </a:r>
            <a:r>
              <a:rPr lang="en-GB" dirty="0"/>
              <a:t>: 50 m, 100 m, 200 m</a:t>
            </a:r>
            <a:r>
              <a:rPr lang="lv-LV" dirty="0"/>
              <a:t>,</a:t>
            </a:r>
            <a:endParaRPr lang="ru-RU" dirty="0"/>
          </a:p>
          <a:p>
            <a:r>
              <a:rPr lang="en-GB" dirty="0" err="1"/>
              <a:t>Kompleksais</a:t>
            </a:r>
            <a:r>
              <a:rPr lang="en-GB" dirty="0"/>
              <a:t> </a:t>
            </a:r>
            <a:r>
              <a:rPr lang="en-GB" dirty="0" err="1"/>
              <a:t>peldējums</a:t>
            </a:r>
            <a:r>
              <a:rPr lang="en-GB" dirty="0"/>
              <a:t>: 100 m (</a:t>
            </a:r>
            <a:r>
              <a:rPr lang="en-GB" dirty="0" err="1"/>
              <a:t>tikai</a:t>
            </a:r>
            <a:r>
              <a:rPr lang="en-GB" dirty="0"/>
              <a:t> </a:t>
            </a:r>
            <a:r>
              <a:rPr lang="en-GB" dirty="0" err="1"/>
              <a:t>īsajā</a:t>
            </a:r>
            <a:r>
              <a:rPr lang="en-GB" dirty="0"/>
              <a:t> </a:t>
            </a:r>
            <a:r>
              <a:rPr lang="en-GB" dirty="0" err="1"/>
              <a:t>baseinā</a:t>
            </a:r>
            <a:r>
              <a:rPr lang="en-GB" dirty="0"/>
              <a:t>), 200 m, 400 m</a:t>
            </a:r>
            <a:r>
              <a:rPr lang="lv-LV" dirty="0"/>
              <a:t>,</a:t>
            </a:r>
            <a:endParaRPr lang="ru-RU" dirty="0"/>
          </a:p>
          <a:p>
            <a:r>
              <a:rPr lang="en-GB" dirty="0" err="1"/>
              <a:t>Stafete</a:t>
            </a:r>
            <a:r>
              <a:rPr lang="en-GB" dirty="0"/>
              <a:t>: 4×100 m </a:t>
            </a:r>
            <a:r>
              <a:rPr lang="en-GB" dirty="0" err="1"/>
              <a:t>brīvajā</a:t>
            </a:r>
            <a:r>
              <a:rPr lang="en-GB" dirty="0"/>
              <a:t> </a:t>
            </a:r>
            <a:r>
              <a:rPr lang="en-GB" dirty="0" err="1"/>
              <a:t>stilā</a:t>
            </a:r>
            <a:r>
              <a:rPr lang="en-GB" dirty="0"/>
              <a:t>, 4×200 m </a:t>
            </a:r>
            <a:r>
              <a:rPr lang="en-GB" dirty="0" err="1"/>
              <a:t>brīvajā</a:t>
            </a:r>
            <a:r>
              <a:rPr lang="en-GB" dirty="0"/>
              <a:t> </a:t>
            </a:r>
            <a:r>
              <a:rPr lang="en-GB" dirty="0" err="1"/>
              <a:t>stilā</a:t>
            </a:r>
            <a:r>
              <a:rPr lang="en-GB" dirty="0"/>
              <a:t>, 4×100 m</a:t>
            </a:r>
            <a:r>
              <a:rPr lang="lv-LV" dirty="0"/>
              <a:t>.</a:t>
            </a:r>
            <a:endParaRPr lang="ru-RU" dirty="0"/>
          </a:p>
          <a:p>
            <a:endParaRPr lang="ru-RU" dirty="0"/>
          </a:p>
          <a:p>
            <a:endParaRPr lang="ru-RU" dirty="0"/>
          </a:p>
        </p:txBody>
      </p:sp>
    </p:spTree>
    <p:extLst>
      <p:ext uri="{BB962C8B-B14F-4D97-AF65-F5344CB8AC3E}">
        <p14:creationId xmlns:p14="http://schemas.microsoft.com/office/powerpoint/2010/main" val="136033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84E938-AAC8-43AA-ADF5-C61E196F15E5}"/>
              </a:ext>
            </a:extLst>
          </p:cNvPr>
          <p:cNvSpPr>
            <a:spLocks noGrp="1"/>
          </p:cNvSpPr>
          <p:nvPr>
            <p:ph type="title"/>
          </p:nvPr>
        </p:nvSpPr>
        <p:spPr/>
        <p:txBody>
          <a:bodyPr/>
          <a:lstStyle/>
          <a:p>
            <a:r>
              <a:rPr lang="en-GB" dirty="0" err="1"/>
              <a:t>Sacensīb</a:t>
            </a:r>
            <a:r>
              <a:rPr lang="lv-LV" dirty="0"/>
              <a:t>U </a:t>
            </a:r>
            <a:r>
              <a:rPr lang="en-GB" dirty="0" err="1"/>
              <a:t>tiesāša</a:t>
            </a:r>
            <a:r>
              <a:rPr lang="lv-LV" dirty="0"/>
              <a:t>NAS</a:t>
            </a:r>
            <a:r>
              <a:rPr lang="en-GB" dirty="0"/>
              <a:t>  </a:t>
            </a:r>
            <a:r>
              <a:rPr lang="en-GB" dirty="0" err="1"/>
              <a:t>sistēma</a:t>
            </a:r>
            <a:endParaRPr lang="ru-RU" dirty="0"/>
          </a:p>
        </p:txBody>
      </p:sp>
      <p:sp>
        <p:nvSpPr>
          <p:cNvPr id="3" name="Объект 2">
            <a:extLst>
              <a:ext uri="{FF2B5EF4-FFF2-40B4-BE49-F238E27FC236}">
                <a16:creationId xmlns:a16="http://schemas.microsoft.com/office/drawing/2014/main" id="{E31BDFFB-1836-414A-8FB7-4B4C73F5D769}"/>
              </a:ext>
            </a:extLst>
          </p:cNvPr>
          <p:cNvSpPr>
            <a:spLocks noGrp="1"/>
          </p:cNvSpPr>
          <p:nvPr>
            <p:ph sz="quarter" idx="13"/>
          </p:nvPr>
        </p:nvSpPr>
        <p:spPr/>
        <p:txBody>
          <a:bodyPr>
            <a:normAutofit/>
          </a:bodyPr>
          <a:lstStyle/>
          <a:p>
            <a:r>
              <a:rPr lang="en-GB" dirty="0"/>
              <a:t>par </a:t>
            </a:r>
            <a:r>
              <a:rPr lang="en-GB" dirty="0" err="1"/>
              <a:t>peldēšanas</a:t>
            </a:r>
            <a:r>
              <a:rPr lang="en-GB" dirty="0"/>
              <a:t> </a:t>
            </a:r>
            <a:r>
              <a:rPr lang="en-GB" dirty="0" err="1"/>
              <a:t>sacensību</a:t>
            </a:r>
            <a:r>
              <a:rPr lang="en-GB" dirty="0"/>
              <a:t> </a:t>
            </a:r>
            <a:r>
              <a:rPr lang="en-GB" dirty="0" err="1"/>
              <a:t>rīkošanu</a:t>
            </a:r>
            <a:r>
              <a:rPr lang="lv-LV" dirty="0"/>
              <a:t> UN</a:t>
            </a:r>
            <a:r>
              <a:rPr lang="en-GB" dirty="0"/>
              <a:t> </a:t>
            </a:r>
            <a:r>
              <a:rPr lang="en-GB" dirty="0" err="1"/>
              <a:t>tiesnešu</a:t>
            </a:r>
            <a:r>
              <a:rPr lang="en-GB" dirty="0"/>
              <a:t> </a:t>
            </a:r>
            <a:r>
              <a:rPr lang="en-GB" dirty="0" err="1"/>
              <a:t>grup</a:t>
            </a:r>
            <a:r>
              <a:rPr lang="lv-LV" dirty="0"/>
              <a:t>AS DARBU </a:t>
            </a:r>
            <a:r>
              <a:rPr lang="en-GB" dirty="0" err="1"/>
              <a:t>atbildīgs</a:t>
            </a:r>
            <a:r>
              <a:rPr lang="lv-LV" dirty="0"/>
              <a:t> IR </a:t>
            </a:r>
            <a:r>
              <a:rPr lang="en-GB" u="sng" dirty="0" err="1"/>
              <a:t>Galvenais</a:t>
            </a:r>
            <a:r>
              <a:rPr lang="en-GB" u="sng" dirty="0"/>
              <a:t> </a:t>
            </a:r>
            <a:r>
              <a:rPr lang="en-GB" u="sng" dirty="0" err="1"/>
              <a:t>tiesnesis</a:t>
            </a:r>
            <a:r>
              <a:rPr lang="lv-LV" u="sng" dirty="0"/>
              <a:t>,</a:t>
            </a:r>
            <a:r>
              <a:rPr lang="en-GB" dirty="0"/>
              <a:t> </a:t>
            </a:r>
            <a:r>
              <a:rPr lang="en-GB" u="sng" dirty="0" err="1"/>
              <a:t>Starteris</a:t>
            </a:r>
            <a:r>
              <a:rPr lang="en-GB" u="sng" dirty="0"/>
              <a:t> </a:t>
            </a:r>
            <a:r>
              <a:rPr lang="en-GB" dirty="0"/>
              <a:t>-  </a:t>
            </a:r>
            <a:r>
              <a:rPr lang="en-GB" dirty="0" err="1"/>
              <a:t>pārbauda</a:t>
            </a:r>
            <a:r>
              <a:rPr lang="en-GB" dirty="0"/>
              <a:t> </a:t>
            </a:r>
            <a:r>
              <a:rPr lang="lv-LV" dirty="0"/>
              <a:t>IE</a:t>
            </a:r>
            <a:r>
              <a:rPr lang="en-GB" dirty="0" err="1"/>
              <a:t>ņemto</a:t>
            </a:r>
            <a:r>
              <a:rPr lang="en-GB" dirty="0"/>
              <a:t> </a:t>
            </a:r>
            <a:r>
              <a:rPr lang="en-GB" dirty="0" err="1"/>
              <a:t>starta</a:t>
            </a:r>
            <a:r>
              <a:rPr lang="en-GB" dirty="0"/>
              <a:t> </a:t>
            </a:r>
            <a:r>
              <a:rPr lang="en-GB" dirty="0" err="1"/>
              <a:t>pozīciju</a:t>
            </a:r>
            <a:r>
              <a:rPr lang="en-GB" dirty="0"/>
              <a:t> </a:t>
            </a:r>
            <a:r>
              <a:rPr lang="en-GB" dirty="0" err="1"/>
              <a:t>pareizību</a:t>
            </a:r>
            <a:r>
              <a:rPr lang="en-GB" dirty="0"/>
              <a:t> un </a:t>
            </a:r>
            <a:r>
              <a:rPr lang="en-GB" dirty="0" err="1"/>
              <a:t>dod</a:t>
            </a:r>
            <a:r>
              <a:rPr lang="lv-LV" dirty="0"/>
              <a:t> STARTA</a:t>
            </a:r>
            <a:r>
              <a:rPr lang="en-GB" dirty="0"/>
              <a:t> </a:t>
            </a:r>
            <a:r>
              <a:rPr lang="en-GB" dirty="0" err="1"/>
              <a:t>komandu</a:t>
            </a:r>
            <a:r>
              <a:rPr lang="lv-LV" dirty="0"/>
              <a:t> PELDĒTĀJIEM,</a:t>
            </a:r>
            <a:r>
              <a:rPr lang="en-GB" dirty="0"/>
              <a:t> </a:t>
            </a:r>
            <a:r>
              <a:rPr lang="en-GB" u="sng" dirty="0"/>
              <a:t>Laika </a:t>
            </a:r>
            <a:r>
              <a:rPr lang="en-GB" u="sng" dirty="0" err="1"/>
              <a:t>kontrolieris</a:t>
            </a:r>
            <a:r>
              <a:rPr lang="en-GB" u="sng" dirty="0"/>
              <a:t> </a:t>
            </a:r>
            <a:r>
              <a:rPr lang="en-GB" dirty="0"/>
              <a:t>- </a:t>
            </a:r>
            <a:r>
              <a:rPr lang="en-GB" dirty="0" err="1"/>
              <a:t>mēra</a:t>
            </a:r>
            <a:r>
              <a:rPr lang="en-GB" dirty="0"/>
              <a:t> </a:t>
            </a:r>
            <a:r>
              <a:rPr lang="lv-LV" dirty="0"/>
              <a:t>SACENSĪBU </a:t>
            </a:r>
            <a:r>
              <a:rPr lang="en-GB" dirty="0" err="1"/>
              <a:t>dalībniek</a:t>
            </a:r>
            <a:r>
              <a:rPr lang="lv-LV" dirty="0"/>
              <a:t>U</a:t>
            </a:r>
            <a:r>
              <a:rPr lang="en-GB" dirty="0"/>
              <a:t> </a:t>
            </a:r>
            <a:r>
              <a:rPr lang="en-GB" dirty="0" err="1"/>
              <a:t>peldēšanas</a:t>
            </a:r>
            <a:r>
              <a:rPr lang="en-GB" dirty="0"/>
              <a:t> </a:t>
            </a:r>
            <a:r>
              <a:rPr lang="en-GB" dirty="0" err="1"/>
              <a:t>laiku</a:t>
            </a:r>
            <a:r>
              <a:rPr lang="en-GB" dirty="0"/>
              <a:t> </a:t>
            </a:r>
            <a:r>
              <a:rPr lang="lv-LV" dirty="0"/>
              <a:t>VEICAMAJĀ</a:t>
            </a:r>
            <a:r>
              <a:rPr lang="en-GB" dirty="0"/>
              <a:t> </a:t>
            </a:r>
            <a:r>
              <a:rPr lang="en-GB" dirty="0" err="1"/>
              <a:t>trasē</a:t>
            </a:r>
            <a:r>
              <a:rPr lang="en-GB" dirty="0"/>
              <a:t> no </a:t>
            </a:r>
            <a:r>
              <a:rPr lang="en-GB" dirty="0" err="1"/>
              <a:t>sākuma</a:t>
            </a:r>
            <a:r>
              <a:rPr lang="en-GB" dirty="0"/>
              <a:t> </a:t>
            </a:r>
            <a:r>
              <a:rPr lang="en-GB" dirty="0" err="1"/>
              <a:t>līdz</a:t>
            </a:r>
            <a:r>
              <a:rPr lang="en-GB" dirty="0"/>
              <a:t> </a:t>
            </a:r>
            <a:r>
              <a:rPr lang="en-GB" dirty="0" err="1"/>
              <a:t>beigām</a:t>
            </a:r>
            <a:r>
              <a:rPr lang="lv-LV" dirty="0"/>
              <a:t>,</a:t>
            </a:r>
            <a:r>
              <a:rPr lang="en-GB" dirty="0"/>
              <a:t> </a:t>
            </a:r>
            <a:r>
              <a:rPr lang="en-GB" u="sng" dirty="0" err="1"/>
              <a:t>finiš</a:t>
            </a:r>
            <a:r>
              <a:rPr lang="lv-LV" u="sng" dirty="0"/>
              <a:t>A</a:t>
            </a:r>
            <a:r>
              <a:rPr lang="en-GB" u="sng" dirty="0"/>
              <a:t> </a:t>
            </a:r>
            <a:r>
              <a:rPr lang="en-GB" u="sng" dirty="0" err="1"/>
              <a:t>Tiesnesis</a:t>
            </a:r>
            <a:r>
              <a:rPr lang="en-GB" u="sng" dirty="0"/>
              <a:t> </a:t>
            </a:r>
            <a:r>
              <a:rPr lang="en-GB" dirty="0"/>
              <a:t>- </a:t>
            </a:r>
            <a:r>
              <a:rPr lang="en-GB" dirty="0" err="1"/>
              <a:t>nosaka</a:t>
            </a:r>
            <a:r>
              <a:rPr lang="en-GB" dirty="0"/>
              <a:t> </a:t>
            </a:r>
            <a:r>
              <a:rPr lang="en-GB" dirty="0" err="1"/>
              <a:t>dalībnieku</a:t>
            </a:r>
            <a:r>
              <a:rPr lang="en-GB" dirty="0"/>
              <a:t> </a:t>
            </a:r>
            <a:r>
              <a:rPr lang="en-GB" dirty="0" err="1"/>
              <a:t>ierašanās</a:t>
            </a:r>
            <a:r>
              <a:rPr lang="en-GB" dirty="0"/>
              <a:t> </a:t>
            </a:r>
            <a:r>
              <a:rPr lang="lv-LV" dirty="0"/>
              <a:t>SECĪBU </a:t>
            </a:r>
            <a:r>
              <a:rPr lang="en-GB" dirty="0" err="1"/>
              <a:t>finišā</a:t>
            </a:r>
            <a:r>
              <a:rPr lang="lv-LV" dirty="0"/>
              <a:t> (</a:t>
            </a:r>
            <a:r>
              <a:rPr lang="en-GB" dirty="0" err="1"/>
              <a:t>ja</a:t>
            </a:r>
            <a:r>
              <a:rPr lang="en-GB" dirty="0"/>
              <a:t> nav </a:t>
            </a:r>
            <a:r>
              <a:rPr lang="en-GB" dirty="0" err="1"/>
              <a:t>automatizētas</a:t>
            </a:r>
            <a:r>
              <a:rPr lang="en-GB" dirty="0"/>
              <a:t> </a:t>
            </a:r>
            <a:r>
              <a:rPr lang="en-GB" dirty="0" err="1"/>
              <a:t>sistēmas</a:t>
            </a:r>
            <a:r>
              <a:rPr lang="en-GB" dirty="0"/>
              <a:t> </a:t>
            </a:r>
            <a:r>
              <a:rPr lang="en-GB" dirty="0" err="1"/>
              <a:t>uzvarētāju</a:t>
            </a:r>
            <a:r>
              <a:rPr lang="en-GB" dirty="0"/>
              <a:t> </a:t>
            </a:r>
            <a:r>
              <a:rPr lang="en-GB" dirty="0" err="1"/>
              <a:t>noteikšanai</a:t>
            </a:r>
            <a:r>
              <a:rPr lang="lv-LV" dirty="0"/>
              <a:t>), </a:t>
            </a:r>
            <a:r>
              <a:rPr lang="en-GB" u="sng" dirty="0" err="1"/>
              <a:t>Pagrieziena</a:t>
            </a:r>
            <a:r>
              <a:rPr lang="en-GB" dirty="0"/>
              <a:t> </a:t>
            </a:r>
            <a:r>
              <a:rPr lang="en-GB" u="sng" dirty="0" err="1"/>
              <a:t>tiesnesis</a:t>
            </a:r>
            <a:r>
              <a:rPr lang="en-GB" dirty="0"/>
              <a:t> - </a:t>
            </a:r>
            <a:r>
              <a:rPr lang="en-GB" dirty="0" err="1"/>
              <a:t>nosaka</a:t>
            </a:r>
            <a:r>
              <a:rPr lang="en-GB" dirty="0"/>
              <a:t> </a:t>
            </a:r>
            <a:r>
              <a:rPr lang="en-GB" dirty="0" err="1"/>
              <a:t>apgriezienu</a:t>
            </a:r>
            <a:r>
              <a:rPr lang="en-GB" dirty="0"/>
              <a:t> </a:t>
            </a:r>
            <a:r>
              <a:rPr lang="en-GB" dirty="0" err="1"/>
              <a:t>pareizību</a:t>
            </a:r>
            <a:r>
              <a:rPr lang="en-GB" dirty="0"/>
              <a:t> </a:t>
            </a:r>
            <a:r>
              <a:rPr lang="lv-LV" dirty="0"/>
              <a:t>VEICAMAJĀ</a:t>
            </a:r>
            <a:r>
              <a:rPr lang="en-GB" dirty="0"/>
              <a:t> </a:t>
            </a:r>
            <a:r>
              <a:rPr lang="en-GB" dirty="0" err="1"/>
              <a:t>trasē</a:t>
            </a:r>
            <a:r>
              <a:rPr lang="lv-LV" dirty="0"/>
              <a:t>,</a:t>
            </a:r>
            <a:r>
              <a:rPr lang="en-GB" dirty="0"/>
              <a:t> </a:t>
            </a:r>
            <a:r>
              <a:rPr lang="en-GB" u="sng" dirty="0" err="1"/>
              <a:t>Tehniskais</a:t>
            </a:r>
            <a:r>
              <a:rPr lang="en-GB" u="sng" dirty="0"/>
              <a:t> </a:t>
            </a:r>
            <a:r>
              <a:rPr lang="en-GB" u="sng" dirty="0" err="1"/>
              <a:t>tiesnesis</a:t>
            </a:r>
            <a:r>
              <a:rPr lang="en-GB" u="sng" dirty="0"/>
              <a:t> </a:t>
            </a:r>
            <a:r>
              <a:rPr lang="en-GB" dirty="0"/>
              <a:t>- </a:t>
            </a:r>
            <a:r>
              <a:rPr lang="en-GB" dirty="0" err="1"/>
              <a:t>uzrauga</a:t>
            </a:r>
            <a:r>
              <a:rPr lang="en-GB" dirty="0"/>
              <a:t> </a:t>
            </a:r>
            <a:r>
              <a:rPr lang="en-GB" dirty="0" err="1"/>
              <a:t>atbilstoš</a:t>
            </a:r>
            <a:r>
              <a:rPr lang="lv-LV" dirty="0"/>
              <a:t>Ā</a:t>
            </a:r>
            <a:r>
              <a:rPr lang="en-GB" dirty="0"/>
              <a:t> </a:t>
            </a:r>
            <a:r>
              <a:rPr lang="en-GB" dirty="0" err="1"/>
              <a:t>peldēšanas</a:t>
            </a:r>
            <a:r>
              <a:rPr lang="en-GB" dirty="0"/>
              <a:t> </a:t>
            </a:r>
            <a:r>
              <a:rPr lang="en-GB" dirty="0" err="1"/>
              <a:t>stila</a:t>
            </a:r>
            <a:r>
              <a:rPr lang="en-GB" dirty="0"/>
              <a:t> </a:t>
            </a:r>
            <a:r>
              <a:rPr lang="en-GB" dirty="0" err="1"/>
              <a:t>tehnik</a:t>
            </a:r>
            <a:r>
              <a:rPr lang="lv-LV" dirty="0"/>
              <a:t>AS IZPILDES PAREIZĪBU</a:t>
            </a:r>
            <a:r>
              <a:rPr lang="en-GB" dirty="0"/>
              <a:t>.</a:t>
            </a:r>
            <a:endParaRPr lang="ru-RU" dirty="0"/>
          </a:p>
          <a:p>
            <a:endParaRPr lang="ru-RU" dirty="0"/>
          </a:p>
        </p:txBody>
      </p:sp>
    </p:spTree>
    <p:extLst>
      <p:ext uri="{BB962C8B-B14F-4D97-AF65-F5344CB8AC3E}">
        <p14:creationId xmlns:p14="http://schemas.microsoft.com/office/powerpoint/2010/main" val="77717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2765F1-C2F3-4467-A406-2C94C8100427}"/>
              </a:ext>
            </a:extLst>
          </p:cNvPr>
          <p:cNvSpPr>
            <a:spLocks noGrp="1"/>
          </p:cNvSpPr>
          <p:nvPr>
            <p:ph type="title"/>
          </p:nvPr>
        </p:nvSpPr>
        <p:spPr/>
        <p:txBody>
          <a:bodyPr/>
          <a:lstStyle/>
          <a:p>
            <a:r>
              <a:rPr lang="lv-LV" dirty="0"/>
              <a:t>Ziemas peldēšana</a:t>
            </a:r>
            <a:endParaRPr lang="ru-RU" dirty="0"/>
          </a:p>
        </p:txBody>
      </p:sp>
      <p:sp>
        <p:nvSpPr>
          <p:cNvPr id="3" name="Объект 2">
            <a:extLst>
              <a:ext uri="{FF2B5EF4-FFF2-40B4-BE49-F238E27FC236}">
                <a16:creationId xmlns:a16="http://schemas.microsoft.com/office/drawing/2014/main" id="{E88362B5-0F94-4C1E-B412-2C7A518BE6D3}"/>
              </a:ext>
            </a:extLst>
          </p:cNvPr>
          <p:cNvSpPr>
            <a:spLocks noGrp="1"/>
          </p:cNvSpPr>
          <p:nvPr>
            <p:ph sz="quarter" idx="13"/>
          </p:nvPr>
        </p:nvSpPr>
        <p:spPr/>
        <p:txBody>
          <a:bodyPr/>
          <a:lstStyle/>
          <a:p>
            <a:r>
              <a:rPr lang="lv-LV" dirty="0"/>
              <a:t>Ziemas peldēšanas pirmā  oficiālā sezona LATVIJĀ tika atklāta 1976.gadā. KOPŠ 2003.GADA Latvijā notiek  ARĪ ziemas peldēšanas čempionāti. Pirmais Latvijas ziemas PELDĒŠANAS čempionāts notika 2003.gadā Jelgavā.</a:t>
            </a:r>
          </a:p>
          <a:p>
            <a:r>
              <a:rPr lang="lv-LV" dirty="0"/>
              <a:t> Parasti ziemas peldes entuziasti peld 25 metrus garā  ledū izcirstā ālīņģī. Āliņģa platums atkarīgs no celiņu skaita. Latvijā parasti cērt divu celiņu ālinģus. Ja nav ledus, baseinu izveido no peldošiem pontoniem.</a:t>
            </a:r>
            <a:endParaRPr lang="ru-RU" dirty="0"/>
          </a:p>
        </p:txBody>
      </p:sp>
    </p:spTree>
    <p:extLst>
      <p:ext uri="{BB962C8B-B14F-4D97-AF65-F5344CB8AC3E}">
        <p14:creationId xmlns:p14="http://schemas.microsoft.com/office/powerpoint/2010/main" val="1430601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307E96-2359-4071-8225-FA79AC5194EB}"/>
              </a:ext>
            </a:extLst>
          </p:cNvPr>
          <p:cNvSpPr>
            <a:spLocks noGrp="1"/>
          </p:cNvSpPr>
          <p:nvPr>
            <p:ph type="title"/>
          </p:nvPr>
        </p:nvSpPr>
        <p:spPr/>
        <p:txBody>
          <a:bodyPr/>
          <a:lstStyle/>
          <a:p>
            <a:r>
              <a:rPr lang="en-GB" dirty="0" err="1"/>
              <a:t>Peld</a:t>
            </a:r>
            <a:r>
              <a:rPr lang="lv-LV" dirty="0"/>
              <a:t>ēšanas </a:t>
            </a:r>
            <a:r>
              <a:rPr lang="lv-LV" dirty="0" err="1"/>
              <a:t>attĪstības</a:t>
            </a:r>
            <a:r>
              <a:rPr lang="lv-LV" dirty="0"/>
              <a:t> vēsture</a:t>
            </a:r>
            <a:endParaRPr lang="ru-RU" dirty="0"/>
          </a:p>
        </p:txBody>
      </p:sp>
      <p:sp>
        <p:nvSpPr>
          <p:cNvPr id="3" name="Объект 2">
            <a:extLst>
              <a:ext uri="{FF2B5EF4-FFF2-40B4-BE49-F238E27FC236}">
                <a16:creationId xmlns:a16="http://schemas.microsoft.com/office/drawing/2014/main" id="{AED95394-A820-4595-B5D2-9B805D389123}"/>
              </a:ext>
            </a:extLst>
          </p:cNvPr>
          <p:cNvSpPr>
            <a:spLocks noGrp="1"/>
          </p:cNvSpPr>
          <p:nvPr>
            <p:ph sz="quarter" idx="13"/>
          </p:nvPr>
        </p:nvSpPr>
        <p:spPr/>
        <p:txBody>
          <a:bodyPr/>
          <a:lstStyle/>
          <a:p>
            <a:r>
              <a:rPr lang="lv-LV" dirty="0"/>
              <a:t>Sporta peldēšanas PIRMSĀKUMI RODAMI 15. gadsimta </a:t>
            </a:r>
            <a:r>
              <a:rPr lang="lv-LV" dirty="0" err="1"/>
              <a:t>beigāS</a:t>
            </a:r>
            <a:r>
              <a:rPr lang="lv-LV" dirty="0"/>
              <a:t> un 16. gadsimta </a:t>
            </a:r>
            <a:r>
              <a:rPr lang="lv-LV" dirty="0" err="1"/>
              <a:t>sākumĀ</a:t>
            </a:r>
            <a:r>
              <a:rPr lang="lv-LV" dirty="0"/>
              <a:t>. </a:t>
            </a:r>
            <a:r>
              <a:rPr lang="lv-LV" dirty="0" err="1"/>
              <a:t>VienaS</a:t>
            </a:r>
            <a:r>
              <a:rPr lang="lv-LV" dirty="0"/>
              <a:t> no pirmajām sacensībām peldēšanā notikušas 1515. gadā Venēcijā. </a:t>
            </a:r>
          </a:p>
          <a:p>
            <a:pPr marL="0" indent="0">
              <a:buNone/>
            </a:pPr>
            <a:r>
              <a:rPr lang="lv-LV" dirty="0"/>
              <a:t>   Peldēšanas plašā izplatība aprakstīta Senajā Grieķijā Homēra "Iliadā" un "Odisejā".        Grieķijā par nekulturālu cilvēku </a:t>
            </a:r>
            <a:r>
              <a:rPr lang="lv-LV" dirty="0" err="1"/>
              <a:t>mēdzA</a:t>
            </a:r>
            <a:r>
              <a:rPr lang="lv-LV" dirty="0"/>
              <a:t> teikt: "Viņš neprot ne peldēt, ne lasīt.’’ Šis aforisms bijis plaši izplatīts arī Senajā Romā.</a:t>
            </a:r>
          </a:p>
          <a:p>
            <a:r>
              <a:rPr lang="lv-LV" dirty="0"/>
              <a:t>Pirmais sporta peldbaseins uzcelts 1842. gadā Vīnē. </a:t>
            </a:r>
            <a:endParaRPr lang="ru-RU" dirty="0"/>
          </a:p>
          <a:p>
            <a:r>
              <a:rPr lang="lv-LV" dirty="0"/>
              <a:t>pirmā amatieru peldēšanas skola atvērta 1869. gadā Anglijā.</a:t>
            </a:r>
          </a:p>
          <a:p>
            <a:endParaRPr lang="ru-RU" dirty="0"/>
          </a:p>
        </p:txBody>
      </p:sp>
    </p:spTree>
    <p:extLst>
      <p:ext uri="{BB962C8B-B14F-4D97-AF65-F5344CB8AC3E}">
        <p14:creationId xmlns:p14="http://schemas.microsoft.com/office/powerpoint/2010/main" val="426143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422D11-2A61-47F2-A474-740297BDE6F2}"/>
              </a:ext>
            </a:extLst>
          </p:cNvPr>
          <p:cNvSpPr>
            <a:spLocks noGrp="1"/>
          </p:cNvSpPr>
          <p:nvPr>
            <p:ph type="title"/>
          </p:nvPr>
        </p:nvSpPr>
        <p:spPr/>
        <p:txBody>
          <a:bodyPr/>
          <a:lstStyle/>
          <a:p>
            <a:r>
              <a:rPr lang="lv-LV" dirty="0"/>
              <a:t>Peldēšanas vēsture Latvijā</a:t>
            </a:r>
            <a:endParaRPr lang="ru-RU" dirty="0"/>
          </a:p>
        </p:txBody>
      </p:sp>
      <p:sp>
        <p:nvSpPr>
          <p:cNvPr id="3" name="Объект 2">
            <a:extLst>
              <a:ext uri="{FF2B5EF4-FFF2-40B4-BE49-F238E27FC236}">
                <a16:creationId xmlns:a16="http://schemas.microsoft.com/office/drawing/2014/main" id="{7BF2813D-9D2F-4E6E-8ED2-C91B6E4B9DED}"/>
              </a:ext>
            </a:extLst>
          </p:cNvPr>
          <p:cNvSpPr>
            <a:spLocks noGrp="1"/>
          </p:cNvSpPr>
          <p:nvPr>
            <p:ph sz="quarter" idx="13"/>
          </p:nvPr>
        </p:nvSpPr>
        <p:spPr/>
        <p:txBody>
          <a:bodyPr>
            <a:normAutofit fontScale="92500" lnSpcReduction="10000"/>
          </a:bodyPr>
          <a:lstStyle/>
          <a:p>
            <a:r>
              <a:rPr lang="lv-LV" dirty="0"/>
              <a:t>Latvijā peldēšana popularitāti ieguva 19. gadsimtā.</a:t>
            </a:r>
          </a:p>
          <a:p>
            <a:r>
              <a:rPr lang="lv-LV" dirty="0"/>
              <a:t>19. gs. pirmajā pusē tika izteikts priekšlikums visu jūrmalu sadalīt ar </a:t>
            </a:r>
            <a:r>
              <a:rPr lang="lv-LV" dirty="0" err="1"/>
              <a:t>starpzonU</a:t>
            </a:r>
            <a:r>
              <a:rPr lang="lv-LV" dirty="0"/>
              <a:t> PALĪDZĪBU divās daļās. Vienā daļā visu dienu </a:t>
            </a:r>
            <a:r>
              <a:rPr lang="lv-LV" dirty="0" err="1"/>
              <a:t>varēTU</a:t>
            </a:r>
            <a:r>
              <a:rPr lang="lv-LV" dirty="0"/>
              <a:t> peldēties un pastaigāties sievietes, otrajā — vīrieši. 1875. gadā presē parādījās ierosinājums, ka peldēšanas kārtību varētu uzlabot, ja atpūtnieki peldētos peldkostīmos. Pirmo soli </a:t>
            </a:r>
            <a:r>
              <a:rPr lang="lv-LV" dirty="0" err="1"/>
              <a:t>vecO</a:t>
            </a:r>
            <a:r>
              <a:rPr lang="lv-LV" dirty="0"/>
              <a:t> tradīciju laušanā spēra Dubultu peldu biedrība 1881. gada sezonā. Jaunā peldēšanas kārtība paredzēja, ka no pulksten 6 LĪDZ 9 vīrieši un no pulksten 9 LĪDZ 11 sievietes var peldēties kā iepriekš, BET pēcpusdienā, no pulksten 15 LĪDZ 17,  sievietes NODARBOJAS PELDKOSTĪMOS  un no pulksten 17 LĪDZ 19 — vīrieši NODARBOJAS peldkostīmos, SAVUKĀRT PASTAIGĀTIES pa jūrmalu </a:t>
            </a:r>
            <a:r>
              <a:rPr lang="lv-LV" dirty="0" err="1"/>
              <a:t>PELDkostīmos</a:t>
            </a:r>
            <a:r>
              <a:rPr lang="lv-LV" dirty="0"/>
              <a:t> var gan sievietes, gan vīrieši.</a:t>
            </a:r>
            <a:endParaRPr lang="ru-RU" dirty="0"/>
          </a:p>
        </p:txBody>
      </p:sp>
    </p:spTree>
    <p:extLst>
      <p:ext uri="{BB962C8B-B14F-4D97-AF65-F5344CB8AC3E}">
        <p14:creationId xmlns:p14="http://schemas.microsoft.com/office/powerpoint/2010/main" val="352267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B7AF361-C6A0-47C3-9249-49E200F82C31}"/>
              </a:ext>
            </a:extLst>
          </p:cNvPr>
          <p:cNvSpPr>
            <a:spLocks noGrp="1"/>
          </p:cNvSpPr>
          <p:nvPr>
            <p:ph sz="quarter" idx="13"/>
          </p:nvPr>
        </p:nvSpPr>
        <p:spPr>
          <a:xfrm>
            <a:off x="914087" y="1528193"/>
            <a:ext cx="10363826" cy="3424107"/>
          </a:xfrm>
        </p:spPr>
        <p:txBody>
          <a:bodyPr/>
          <a:lstStyle/>
          <a:p>
            <a:r>
              <a:rPr lang="lv-LV" dirty="0"/>
              <a:t>Tomēr citās jūrmalas atpūtas vietās ne tikai nepieņēma šo peldēšanas kārtību, bet pat nosodīja to no morāles VIEDOKĻA, un jau nākamajā gadā Dubultu peldu biedrība savu jauninājumu atcēla.</a:t>
            </a:r>
          </a:p>
          <a:p>
            <a:r>
              <a:rPr lang="lv-LV" dirty="0"/>
              <a:t>peldkostīmu piekritēji atbalstu GUVA 19. gadsimta beigās - 1897. gadā ar gubernatora rīkojumu visā jūrmalā vīriešiem un sievietēm pēcpusdienās tika paredzēta kopēja peldēšanās </a:t>
            </a:r>
            <a:r>
              <a:rPr lang="lv-LV" dirty="0" err="1"/>
              <a:t>PELDkostīmos</a:t>
            </a:r>
            <a:r>
              <a:rPr lang="lv-LV" dirty="0"/>
              <a:t> .  1914. gadā peldēties bez peldkostīma </a:t>
            </a:r>
            <a:r>
              <a:rPr lang="lv-LV" dirty="0" err="1"/>
              <a:t>aizliedzA</a:t>
            </a:r>
            <a:r>
              <a:rPr lang="lv-LV" dirty="0"/>
              <a:t> visā jūrmalā.</a:t>
            </a:r>
            <a:endParaRPr lang="ru-RU" dirty="0"/>
          </a:p>
        </p:txBody>
      </p:sp>
    </p:spTree>
    <p:extLst>
      <p:ext uri="{BB962C8B-B14F-4D97-AF65-F5344CB8AC3E}">
        <p14:creationId xmlns:p14="http://schemas.microsoft.com/office/powerpoint/2010/main" val="22187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E8FC21-3C1E-43EA-BE07-71AA98672C46}"/>
              </a:ext>
            </a:extLst>
          </p:cNvPr>
          <p:cNvSpPr>
            <a:spLocks noGrp="1"/>
          </p:cNvSpPr>
          <p:nvPr>
            <p:ph type="title"/>
          </p:nvPr>
        </p:nvSpPr>
        <p:spPr/>
        <p:txBody>
          <a:bodyPr/>
          <a:lstStyle/>
          <a:p>
            <a:r>
              <a:rPr lang="lv-LV" dirty="0" err="1"/>
              <a:t>PeldĒšanas</a:t>
            </a:r>
            <a:r>
              <a:rPr lang="lv-LV" dirty="0"/>
              <a:t> stili</a:t>
            </a:r>
            <a:endParaRPr lang="ru-RU" dirty="0"/>
          </a:p>
        </p:txBody>
      </p:sp>
      <p:sp>
        <p:nvSpPr>
          <p:cNvPr id="3" name="Объект 2">
            <a:extLst>
              <a:ext uri="{FF2B5EF4-FFF2-40B4-BE49-F238E27FC236}">
                <a16:creationId xmlns:a16="http://schemas.microsoft.com/office/drawing/2014/main" id="{FCD7D420-AC72-4616-B469-31D0AAB35307}"/>
              </a:ext>
            </a:extLst>
          </p:cNvPr>
          <p:cNvSpPr>
            <a:spLocks noGrp="1"/>
          </p:cNvSpPr>
          <p:nvPr>
            <p:ph sz="quarter" idx="13"/>
          </p:nvPr>
        </p:nvSpPr>
        <p:spPr/>
        <p:txBody>
          <a:bodyPr>
            <a:normAutofit fontScale="85000" lnSpcReduction="20000"/>
          </a:bodyPr>
          <a:lstStyle/>
          <a:p>
            <a:r>
              <a:rPr lang="lv-LV" dirty="0"/>
              <a:t>1.</a:t>
            </a:r>
            <a:r>
              <a:rPr lang="lv-LV" u="sng" dirty="0"/>
              <a:t>Krauls uz krūtīm </a:t>
            </a:r>
            <a:r>
              <a:rPr lang="lv-LV" dirty="0"/>
              <a:t>ir ātrākais peldēšanas STILS, ko raksturo mainīgas un simetriskas </a:t>
            </a:r>
            <a:r>
              <a:rPr lang="lv-LV" dirty="0" err="1"/>
              <a:t>rokU</a:t>
            </a:r>
            <a:r>
              <a:rPr lang="lv-LV" dirty="0"/>
              <a:t> un kāju kustības. Katra roka VEIC plašu īrienu gar peldētāja ķermeni, savukārt kājas strādā </a:t>
            </a:r>
            <a:r>
              <a:rPr lang="lv-LV" dirty="0" err="1"/>
              <a:t>pārmaiņUS</a:t>
            </a:r>
            <a:r>
              <a:rPr lang="lv-LV" dirty="0"/>
              <a:t>.</a:t>
            </a:r>
          </a:p>
          <a:p>
            <a:r>
              <a:rPr lang="lv-LV" dirty="0"/>
              <a:t>2.</a:t>
            </a:r>
            <a:r>
              <a:rPr lang="lv-LV" u="sng" dirty="0"/>
              <a:t>Kraulā uz muguras </a:t>
            </a:r>
            <a:r>
              <a:rPr lang="lv-LV" dirty="0"/>
              <a:t>rokas veic pārmaiņu kustības, koordinējot tās ar kāju darbību. Krauls uz muguras ir trešais ātrākais sporta peldēšanas stils aiz kraula uz krūtīm un tauriņstila.</a:t>
            </a:r>
            <a:endParaRPr lang="ru-RU" dirty="0"/>
          </a:p>
          <a:p>
            <a:r>
              <a:rPr lang="lv-LV" dirty="0"/>
              <a:t>3. </a:t>
            </a:r>
            <a:r>
              <a:rPr lang="lv-LV" u="sng" dirty="0"/>
              <a:t>Brass </a:t>
            </a:r>
            <a:r>
              <a:rPr lang="lv-LV" dirty="0"/>
              <a:t> ir </a:t>
            </a:r>
            <a:r>
              <a:rPr lang="lv-LV" dirty="0" err="1"/>
              <a:t>peldēšanaS</a:t>
            </a:r>
            <a:r>
              <a:rPr lang="lv-LV" dirty="0"/>
              <a:t> STILS, kurā sportists atrodas uz krūtīm un ar rokām un kājām veic simetriskas kustības plaknē, kas ir paralēla ūdens virsmai.</a:t>
            </a:r>
            <a:endParaRPr lang="ru-RU" dirty="0"/>
          </a:p>
          <a:p>
            <a:r>
              <a:rPr lang="lv-LV" dirty="0"/>
              <a:t>3. </a:t>
            </a:r>
            <a:r>
              <a:rPr lang="lv-LV" u="sng" dirty="0"/>
              <a:t>Tauriņstils</a:t>
            </a:r>
            <a:r>
              <a:rPr lang="lv-LV" dirty="0"/>
              <a:t> - viens no tehniski sarežģītākajiem un nogurdinošākajiem peldēšanas STILIEM. </a:t>
            </a:r>
            <a:r>
              <a:rPr lang="lv-LV" dirty="0" err="1"/>
              <a:t>pELDOT</a:t>
            </a:r>
            <a:r>
              <a:rPr lang="lv-LV" dirty="0"/>
              <a:t> </a:t>
            </a:r>
            <a:r>
              <a:rPr lang="lv-LV" dirty="0" err="1"/>
              <a:t>tauriņSTILĀ</a:t>
            </a:r>
            <a:r>
              <a:rPr lang="lv-LV" dirty="0"/>
              <a:t>, sportists veic plašu un spēcīgu īrienu, paceļot ķermeni virs ūdens, un SPORTISTA kājas un </a:t>
            </a:r>
            <a:r>
              <a:rPr lang="lv-LV" dirty="0" err="1"/>
              <a:t>iegurNIS</a:t>
            </a:r>
            <a:r>
              <a:rPr lang="lv-LV" dirty="0"/>
              <a:t> kustas </a:t>
            </a:r>
            <a:r>
              <a:rPr lang="lv-LV" dirty="0" err="1"/>
              <a:t>viļņveidĪGI</a:t>
            </a:r>
            <a:r>
              <a:rPr lang="lv-LV" dirty="0"/>
              <a:t>. ŠIS PELDĒŠANAS STILS tiek uzskatīts par otro ātrāko Pēc kraula.</a:t>
            </a:r>
            <a:endParaRPr lang="ru-RU" dirty="0"/>
          </a:p>
          <a:p>
            <a:endParaRPr lang="ru-RU" dirty="0"/>
          </a:p>
        </p:txBody>
      </p:sp>
    </p:spTree>
    <p:extLst>
      <p:ext uri="{BB962C8B-B14F-4D97-AF65-F5344CB8AC3E}">
        <p14:creationId xmlns:p14="http://schemas.microsoft.com/office/powerpoint/2010/main" val="250996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27"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4" name="Rectangle 13">
            <a:extLst>
              <a:ext uri="{FF2B5EF4-FFF2-40B4-BE49-F238E27FC236}">
                <a16:creationId xmlns:a16="http://schemas.microsoft.com/office/drawing/2014/main" id="{53E559B7-FFF0-4CD8-9260-633468131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80BC9E0-1901-4FD9-90B5-82D9EE513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Объект 4">
            <a:extLst>
              <a:ext uri="{FF2B5EF4-FFF2-40B4-BE49-F238E27FC236}">
                <a16:creationId xmlns:a16="http://schemas.microsoft.com/office/drawing/2014/main" id="{9D257722-C05D-4E6D-BADF-57BE0D3AAFE9}"/>
              </a:ext>
            </a:extLst>
          </p:cNvPr>
          <p:cNvPicPr>
            <a:picLocks noGrp="1" noChangeAspect="1"/>
          </p:cNvPicPr>
          <p:nvPr>
            <p:ph sz="quarter" idx="13"/>
          </p:nvPr>
        </p:nvPicPr>
        <p:blipFill>
          <a:blip r:embed="rId5"/>
          <a:stretch>
            <a:fillRect/>
          </a:stretch>
        </p:blipFill>
        <p:spPr>
          <a:xfrm>
            <a:off x="6849207" y="957486"/>
            <a:ext cx="3629176" cy="493513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Заголовок 1">
            <a:extLst>
              <a:ext uri="{FF2B5EF4-FFF2-40B4-BE49-F238E27FC236}">
                <a16:creationId xmlns:a16="http://schemas.microsoft.com/office/drawing/2014/main" id="{6FD7BAE2-15C4-44E8-8E5C-6D51ECC5E5E2}"/>
              </a:ext>
            </a:extLst>
          </p:cNvPr>
          <p:cNvSpPr>
            <a:spLocks noGrp="1"/>
          </p:cNvSpPr>
          <p:nvPr>
            <p:ph type="title"/>
          </p:nvPr>
        </p:nvSpPr>
        <p:spPr>
          <a:xfrm>
            <a:off x="960120" y="957486"/>
            <a:ext cx="4175471" cy="3131913"/>
          </a:xfrm>
        </p:spPr>
        <p:txBody>
          <a:bodyPr vert="horz" lIns="91440" tIns="45720" rIns="91440" bIns="45720" rtlCol="0" anchor="b">
            <a:normAutofit/>
          </a:bodyPr>
          <a:lstStyle/>
          <a:p>
            <a:r>
              <a:rPr lang="en-US" sz="4800"/>
              <a:t>Krauls</a:t>
            </a:r>
          </a:p>
        </p:txBody>
      </p:sp>
    </p:spTree>
    <p:extLst>
      <p:ext uri="{BB962C8B-B14F-4D97-AF65-F5344CB8AC3E}">
        <p14:creationId xmlns:p14="http://schemas.microsoft.com/office/powerpoint/2010/main" val="3591927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4" name="Rectangle 13">
            <a:extLst>
              <a:ext uri="{FF2B5EF4-FFF2-40B4-BE49-F238E27FC236}">
                <a16:creationId xmlns:a16="http://schemas.microsoft.com/office/drawing/2014/main" id="{53E559B7-FFF0-4CD8-9260-633468131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80BC9E0-1901-4FD9-90B5-82D9EE513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Объект 4">
            <a:extLst>
              <a:ext uri="{FF2B5EF4-FFF2-40B4-BE49-F238E27FC236}">
                <a16:creationId xmlns:a16="http://schemas.microsoft.com/office/drawing/2014/main" id="{D64D1345-BA50-4C04-95AE-DA1E1C84A5E9}"/>
              </a:ext>
            </a:extLst>
          </p:cNvPr>
          <p:cNvPicPr>
            <a:picLocks noGrp="1" noChangeAspect="1"/>
          </p:cNvPicPr>
          <p:nvPr>
            <p:ph sz="quarter" idx="13"/>
          </p:nvPr>
        </p:nvPicPr>
        <p:blipFill>
          <a:blip r:embed="rId5"/>
          <a:stretch>
            <a:fillRect/>
          </a:stretch>
        </p:blipFill>
        <p:spPr>
          <a:xfrm>
            <a:off x="6988884" y="957486"/>
            <a:ext cx="3349822" cy="493513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Заголовок 1">
            <a:extLst>
              <a:ext uri="{FF2B5EF4-FFF2-40B4-BE49-F238E27FC236}">
                <a16:creationId xmlns:a16="http://schemas.microsoft.com/office/drawing/2014/main" id="{0F8DF15F-B3B8-447A-827F-57193116EAF3}"/>
              </a:ext>
            </a:extLst>
          </p:cNvPr>
          <p:cNvSpPr>
            <a:spLocks noGrp="1"/>
          </p:cNvSpPr>
          <p:nvPr>
            <p:ph type="title"/>
          </p:nvPr>
        </p:nvSpPr>
        <p:spPr>
          <a:xfrm>
            <a:off x="960120" y="957486"/>
            <a:ext cx="4175471" cy="3131913"/>
          </a:xfrm>
        </p:spPr>
        <p:txBody>
          <a:bodyPr vert="horz" lIns="91440" tIns="45720" rIns="91440" bIns="45720" rtlCol="0" anchor="b">
            <a:normAutofit/>
          </a:bodyPr>
          <a:lstStyle/>
          <a:p>
            <a:r>
              <a:rPr lang="en-US" sz="4800"/>
              <a:t>Uz muguras</a:t>
            </a:r>
          </a:p>
        </p:txBody>
      </p:sp>
    </p:spTree>
    <p:extLst>
      <p:ext uri="{BB962C8B-B14F-4D97-AF65-F5344CB8AC3E}">
        <p14:creationId xmlns:p14="http://schemas.microsoft.com/office/powerpoint/2010/main" val="68286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4" name="Rectangle 13">
            <a:extLst>
              <a:ext uri="{FF2B5EF4-FFF2-40B4-BE49-F238E27FC236}">
                <a16:creationId xmlns:a16="http://schemas.microsoft.com/office/drawing/2014/main" id="{53E559B7-FFF0-4CD8-9260-633468131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80BC9E0-1901-4FD9-90B5-82D9EE513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Объект 4">
            <a:extLst>
              <a:ext uri="{FF2B5EF4-FFF2-40B4-BE49-F238E27FC236}">
                <a16:creationId xmlns:a16="http://schemas.microsoft.com/office/drawing/2014/main" id="{732E248A-FFF4-4A05-9DEA-93C1BA2D21F6}"/>
              </a:ext>
            </a:extLst>
          </p:cNvPr>
          <p:cNvPicPr>
            <a:picLocks noGrp="1" noChangeAspect="1"/>
          </p:cNvPicPr>
          <p:nvPr>
            <p:ph sz="quarter" idx="13"/>
          </p:nvPr>
        </p:nvPicPr>
        <p:blipFill>
          <a:blip r:embed="rId5"/>
          <a:stretch>
            <a:fillRect/>
          </a:stretch>
        </p:blipFill>
        <p:spPr>
          <a:xfrm>
            <a:off x="7449366" y="957486"/>
            <a:ext cx="2428858" cy="493513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Заголовок 1">
            <a:extLst>
              <a:ext uri="{FF2B5EF4-FFF2-40B4-BE49-F238E27FC236}">
                <a16:creationId xmlns:a16="http://schemas.microsoft.com/office/drawing/2014/main" id="{177A3259-097A-4A69-B628-9ABA6A6F1375}"/>
              </a:ext>
            </a:extLst>
          </p:cNvPr>
          <p:cNvSpPr>
            <a:spLocks noGrp="1"/>
          </p:cNvSpPr>
          <p:nvPr>
            <p:ph type="title"/>
          </p:nvPr>
        </p:nvSpPr>
        <p:spPr>
          <a:xfrm>
            <a:off x="960120" y="957486"/>
            <a:ext cx="4175471" cy="3131913"/>
          </a:xfrm>
        </p:spPr>
        <p:txBody>
          <a:bodyPr vert="horz" lIns="91440" tIns="45720" rIns="91440" bIns="45720" rtlCol="0" anchor="b">
            <a:normAutofit/>
          </a:bodyPr>
          <a:lstStyle/>
          <a:p>
            <a:r>
              <a:rPr lang="en-US" sz="4800"/>
              <a:t>brass</a:t>
            </a:r>
          </a:p>
        </p:txBody>
      </p:sp>
    </p:spTree>
    <p:extLst>
      <p:ext uri="{BB962C8B-B14F-4D97-AF65-F5344CB8AC3E}">
        <p14:creationId xmlns:p14="http://schemas.microsoft.com/office/powerpoint/2010/main" val="2695479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4" name="Rectangle 13">
            <a:extLst>
              <a:ext uri="{FF2B5EF4-FFF2-40B4-BE49-F238E27FC236}">
                <a16:creationId xmlns:a16="http://schemas.microsoft.com/office/drawing/2014/main" id="{53E559B7-FFF0-4CD8-9260-633468131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80BC9E0-1901-4FD9-90B5-82D9EE513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Объект 4">
            <a:extLst>
              <a:ext uri="{FF2B5EF4-FFF2-40B4-BE49-F238E27FC236}">
                <a16:creationId xmlns:a16="http://schemas.microsoft.com/office/drawing/2014/main" id="{4A37E8C5-625D-40A2-8B05-76D14B1296D3}"/>
              </a:ext>
            </a:extLst>
          </p:cNvPr>
          <p:cNvPicPr>
            <a:picLocks noGrp="1" noChangeAspect="1"/>
          </p:cNvPicPr>
          <p:nvPr>
            <p:ph sz="quarter" idx="13"/>
          </p:nvPr>
        </p:nvPicPr>
        <p:blipFill>
          <a:blip r:embed="rId5"/>
          <a:stretch>
            <a:fillRect/>
          </a:stretch>
        </p:blipFill>
        <p:spPr>
          <a:xfrm>
            <a:off x="7335106" y="957486"/>
            <a:ext cx="2657377" cy="493513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Заголовок 1">
            <a:extLst>
              <a:ext uri="{FF2B5EF4-FFF2-40B4-BE49-F238E27FC236}">
                <a16:creationId xmlns:a16="http://schemas.microsoft.com/office/drawing/2014/main" id="{12330D74-9790-44EB-A565-A26DF282E78A}"/>
              </a:ext>
            </a:extLst>
          </p:cNvPr>
          <p:cNvSpPr>
            <a:spLocks noGrp="1"/>
          </p:cNvSpPr>
          <p:nvPr>
            <p:ph type="title"/>
          </p:nvPr>
        </p:nvSpPr>
        <p:spPr>
          <a:xfrm>
            <a:off x="960120" y="957486"/>
            <a:ext cx="4175471" cy="3131913"/>
          </a:xfrm>
        </p:spPr>
        <p:txBody>
          <a:bodyPr vert="horz" lIns="91440" tIns="45720" rIns="91440" bIns="45720" rtlCol="0" anchor="b">
            <a:normAutofit/>
          </a:bodyPr>
          <a:lstStyle/>
          <a:p>
            <a:r>
              <a:rPr lang="en-US" sz="4800"/>
              <a:t>tauriņstils</a:t>
            </a:r>
          </a:p>
        </p:txBody>
      </p:sp>
    </p:spTree>
    <p:extLst>
      <p:ext uri="{BB962C8B-B14F-4D97-AF65-F5344CB8AC3E}">
        <p14:creationId xmlns:p14="http://schemas.microsoft.com/office/powerpoint/2010/main" val="855401838"/>
      </p:ext>
    </p:extLst>
  </p:cSld>
  <p:clrMapOvr>
    <a:masterClrMapping/>
  </p:clrMapOvr>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84</TotalTime>
  <Words>706</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Tw Cen MT</vt:lpstr>
      <vt:lpstr>Капля</vt:lpstr>
      <vt:lpstr>Peldēšanas vēsture un sporta veida raksturojums</vt:lpstr>
      <vt:lpstr>Peldēšanas attĪstības vēsture</vt:lpstr>
      <vt:lpstr>Peldēšanas vēsture Latvijā</vt:lpstr>
      <vt:lpstr>PowerPoint Presentation</vt:lpstr>
      <vt:lpstr>PeldĒšanas stili</vt:lpstr>
      <vt:lpstr>Krauls</vt:lpstr>
      <vt:lpstr>Uz muguras</vt:lpstr>
      <vt:lpstr>brass</vt:lpstr>
      <vt:lpstr>tauriņstils</vt:lpstr>
      <vt:lpstr>PeldĒŠANAS  disciplīnas</vt:lpstr>
      <vt:lpstr>SacensībU tiesāšaNAS  sistēma</vt:lpstr>
      <vt:lpstr>Ziemas peldēšana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Peldēšanas vēsture</dc:title>
  <dc:creator>Илья Кручинин</dc:creator>
  <cp:lastModifiedBy>Sintija Biša</cp:lastModifiedBy>
  <cp:revision>12</cp:revision>
  <dcterms:created xsi:type="dcterms:W3CDTF">2019-06-10T15:22:10Z</dcterms:created>
  <dcterms:modified xsi:type="dcterms:W3CDTF">2020-04-17T11:42:03Z</dcterms:modified>
</cp:coreProperties>
</file>